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64"/>
  </p:notesMasterIdLst>
  <p:sldIdLst>
    <p:sldId id="256" r:id="rId5"/>
    <p:sldId id="257" r:id="rId6"/>
    <p:sldId id="286" r:id="rId7"/>
    <p:sldId id="259" r:id="rId8"/>
    <p:sldId id="303" r:id="rId9"/>
    <p:sldId id="339" r:id="rId10"/>
    <p:sldId id="304" r:id="rId11"/>
    <p:sldId id="288" r:id="rId12"/>
    <p:sldId id="289" r:id="rId13"/>
    <p:sldId id="306" r:id="rId14"/>
    <p:sldId id="307" r:id="rId15"/>
    <p:sldId id="290" r:id="rId16"/>
    <p:sldId id="287" r:id="rId17"/>
    <p:sldId id="292" r:id="rId18"/>
    <p:sldId id="313" r:id="rId19"/>
    <p:sldId id="293" r:id="rId20"/>
    <p:sldId id="321" r:id="rId21"/>
    <p:sldId id="294" r:id="rId22"/>
    <p:sldId id="333" r:id="rId23"/>
    <p:sldId id="319" r:id="rId24"/>
    <p:sldId id="341" r:id="rId25"/>
    <p:sldId id="317" r:id="rId26"/>
    <p:sldId id="318" r:id="rId27"/>
    <p:sldId id="320" r:id="rId28"/>
    <p:sldId id="327" r:id="rId29"/>
    <p:sldId id="337" r:id="rId30"/>
    <p:sldId id="308" r:id="rId31"/>
    <p:sldId id="291" r:id="rId32"/>
    <p:sldId id="299" r:id="rId33"/>
    <p:sldId id="311" r:id="rId34"/>
    <p:sldId id="312" r:id="rId35"/>
    <p:sldId id="314" r:id="rId36"/>
    <p:sldId id="316" r:id="rId37"/>
    <p:sldId id="315" r:id="rId38"/>
    <p:sldId id="295" r:id="rId39"/>
    <p:sldId id="329" r:id="rId40"/>
    <p:sldId id="328" r:id="rId41"/>
    <p:sldId id="302" r:id="rId42"/>
    <p:sldId id="309" r:id="rId43"/>
    <p:sldId id="310" r:id="rId44"/>
    <p:sldId id="323" r:id="rId45"/>
    <p:sldId id="324" r:id="rId46"/>
    <p:sldId id="325" r:id="rId47"/>
    <p:sldId id="326" r:id="rId48"/>
    <p:sldId id="330" r:id="rId49"/>
    <p:sldId id="331" r:id="rId50"/>
    <p:sldId id="332" r:id="rId51"/>
    <p:sldId id="336" r:id="rId52"/>
    <p:sldId id="335" r:id="rId53"/>
    <p:sldId id="297" r:id="rId54"/>
    <p:sldId id="338" r:id="rId55"/>
    <p:sldId id="342" r:id="rId56"/>
    <p:sldId id="343" r:id="rId57"/>
    <p:sldId id="344" r:id="rId58"/>
    <p:sldId id="300" r:id="rId59"/>
    <p:sldId id="334" r:id="rId60"/>
    <p:sldId id="340" r:id="rId61"/>
    <p:sldId id="301" r:id="rId62"/>
    <p:sldId id="284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65D"/>
    <a:srgbClr val="F0A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slide" Target="slides/slide38.xml" /><Relationship Id="rId47" Type="http://schemas.openxmlformats.org/officeDocument/2006/relationships/slide" Target="slides/slide43.xml" /><Relationship Id="rId50" Type="http://schemas.openxmlformats.org/officeDocument/2006/relationships/slide" Target="slides/slide46.xml" /><Relationship Id="rId55" Type="http://schemas.openxmlformats.org/officeDocument/2006/relationships/slide" Target="slides/slide51.xml" /><Relationship Id="rId63" Type="http://schemas.openxmlformats.org/officeDocument/2006/relationships/slide" Target="slides/slide59.xml" /><Relationship Id="rId68" Type="http://schemas.openxmlformats.org/officeDocument/2006/relationships/tableStyles" Target="tableStyles.xml" /><Relationship Id="rId7" Type="http://schemas.openxmlformats.org/officeDocument/2006/relationships/slide" Target="slides/slide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9" Type="http://schemas.openxmlformats.org/officeDocument/2006/relationships/slide" Target="slides/slide25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slide" Target="slides/slide41.xml" /><Relationship Id="rId53" Type="http://schemas.openxmlformats.org/officeDocument/2006/relationships/slide" Target="slides/slide49.xml" /><Relationship Id="rId58" Type="http://schemas.openxmlformats.org/officeDocument/2006/relationships/slide" Target="slides/slide54.xml" /><Relationship Id="rId66" Type="http://schemas.openxmlformats.org/officeDocument/2006/relationships/viewProps" Target="viewProp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49" Type="http://schemas.openxmlformats.org/officeDocument/2006/relationships/slide" Target="slides/slide45.xml" /><Relationship Id="rId57" Type="http://schemas.openxmlformats.org/officeDocument/2006/relationships/slide" Target="slides/slide53.xml" /><Relationship Id="rId61" Type="http://schemas.openxmlformats.org/officeDocument/2006/relationships/slide" Target="slides/slide57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slide" Target="slides/slide40.xml" /><Relationship Id="rId52" Type="http://schemas.openxmlformats.org/officeDocument/2006/relationships/slide" Target="slides/slide48.xml" /><Relationship Id="rId60" Type="http://schemas.openxmlformats.org/officeDocument/2006/relationships/slide" Target="slides/slide56.xml" /><Relationship Id="rId65" Type="http://schemas.openxmlformats.org/officeDocument/2006/relationships/presProps" Target="pres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slide" Target="slides/slide39.xml" /><Relationship Id="rId48" Type="http://schemas.openxmlformats.org/officeDocument/2006/relationships/slide" Target="slides/slide44.xml" /><Relationship Id="rId56" Type="http://schemas.openxmlformats.org/officeDocument/2006/relationships/slide" Target="slides/slide52.xml" /><Relationship Id="rId64" Type="http://schemas.openxmlformats.org/officeDocument/2006/relationships/notesMaster" Target="notesMasters/notesMaster1.xml" /><Relationship Id="rId69" Type="http://schemas.microsoft.com/office/2016/11/relationships/changesInfo" Target="changesInfos/changesInfo1.xml" /><Relationship Id="rId8" Type="http://schemas.openxmlformats.org/officeDocument/2006/relationships/slide" Target="slides/slide4.xml" /><Relationship Id="rId51" Type="http://schemas.openxmlformats.org/officeDocument/2006/relationships/slide" Target="slides/slide47.xml" /><Relationship Id="rId3" Type="http://schemas.openxmlformats.org/officeDocument/2006/relationships/customXml" Target="../customXml/item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slide" Target="slides/slide42.xml" /><Relationship Id="rId59" Type="http://schemas.openxmlformats.org/officeDocument/2006/relationships/slide" Target="slides/slide55.xml" /><Relationship Id="rId67" Type="http://schemas.openxmlformats.org/officeDocument/2006/relationships/theme" Target="theme/theme1.xml" /><Relationship Id="rId20" Type="http://schemas.openxmlformats.org/officeDocument/2006/relationships/slide" Target="slides/slide16.xml" /><Relationship Id="rId41" Type="http://schemas.openxmlformats.org/officeDocument/2006/relationships/slide" Target="slides/slide37.xml" /><Relationship Id="rId54" Type="http://schemas.openxmlformats.org/officeDocument/2006/relationships/slide" Target="slides/slide50.xml" /><Relationship Id="rId62" Type="http://schemas.openxmlformats.org/officeDocument/2006/relationships/slide" Target="slides/slide58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 Kim Hoàng" userId="37be162b-1635-4c14-9d2e-a795a6883328" providerId="ADAL" clId="{E81CC42C-E1B4-CE48-B75E-A2D9B02F4015}"/>
    <pc:docChg chg="modSld">
      <pc:chgData name="Mai Kim Hoàng" userId="37be162b-1635-4c14-9d2e-a795a6883328" providerId="ADAL" clId="{E81CC42C-E1B4-CE48-B75E-A2D9B02F4015}" dt="2021-05-16T00:52:38.295" v="3"/>
      <pc:docMkLst>
        <pc:docMk/>
      </pc:docMkLst>
      <pc:sldChg chg="addSp delSp">
        <pc:chgData name="Mai Kim Hoàng" userId="37be162b-1635-4c14-9d2e-a795a6883328" providerId="ADAL" clId="{E81CC42C-E1B4-CE48-B75E-A2D9B02F4015}" dt="2021-05-16T00:52:38.295" v="3"/>
        <pc:sldMkLst>
          <pc:docMk/>
          <pc:sldMk cId="2650112199" sldId="286"/>
        </pc:sldMkLst>
        <pc:inkChg chg="add del">
          <ac:chgData name="Mai Kim Hoàng" userId="37be162b-1635-4c14-9d2e-a795a6883328" providerId="ADAL" clId="{E81CC42C-E1B4-CE48-B75E-A2D9B02F4015}" dt="2021-05-16T00:50:30.672" v="1"/>
          <ac:inkMkLst>
            <pc:docMk/>
            <pc:sldMk cId="2650112199" sldId="286"/>
            <ac:inkMk id="4" creationId="{7292146B-5EAE-C141-AB64-66F395837D0E}"/>
          </ac:inkMkLst>
        </pc:inkChg>
        <pc:inkChg chg="add del">
          <ac:chgData name="Mai Kim Hoàng" userId="37be162b-1635-4c14-9d2e-a795a6883328" providerId="ADAL" clId="{E81CC42C-E1B4-CE48-B75E-A2D9B02F4015}" dt="2021-05-16T00:52:38.295" v="3"/>
          <ac:inkMkLst>
            <pc:docMk/>
            <pc:sldMk cId="2650112199" sldId="286"/>
            <ac:inkMk id="5" creationId="{CC522A12-6509-3B40-A910-6209A3FAE431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F826C-9C99-477C-9580-206D5D87D03B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22ED0-34D9-4413-A55E-699ADFF13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1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 radiographs in emphysema.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 radiograph shows increased lung height with flattening of the diaphragm. The dome of the right hemidiaphragm is below the level of the anterior right seventh rib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Blunting of the costophrenic angles is common in increased lung volumes, as are visible diaphragmatic slips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extending to the chest wall. The lungs appear lucent, and vessel size is reduced. Mild prominence of the hila likely reflects pulmonary hypertension.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lateral view shows increased depth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retrosternal space. The diaphragms are flattened and appear inverted (i.e., their normal curvature is reversed).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22ED0-34D9-4413-A55E-699ADFF13C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1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12%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  <a:p>
            <a:r>
              <a:rPr lang="en-US" dirty="0"/>
              <a:t>88%: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tràn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,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“knuckle”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tràn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22ED0-34D9-4413-A55E-699ADFF13C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risk, which corresponds to an estimated risk of cancer of less than 5%, is associated with young age, less smoking, smaller nodule size, regular margins, and location in an area other than the upper lobe.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estimate high risk, we recommend combining the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intermediate-risk (5%–65% risk) and high-risk (&gt;65% risk) categories. High-risk factors include older age, heavy smoking, larger nodule size, irregular 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spiculated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margins, and upper lobe location. Subjects with intermediate risk share both high- and low-risk characteristics.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22ED0-34D9-4413-A55E-699ADFF13C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7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risk, which corresponds to an estimated risk of cancer of less than 5%, is associated with young age, less smoking, smaller nodule size, regular margins, and location in an area other than the upper lobe.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estimate high risk, we recommend combining the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intermediate-risk (5%–65% risk) and high-risk (&gt;65% risk) categories. High-risk factors include older age, heavy smoking, larger nodule size, irregular 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spiculated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margins, and upper lobe location. Subjects with intermediate risk share both high- and low-risk characteristics.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22ED0-34D9-4413-A55E-699ADFF13C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2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risk, which corresponds to an estimated risk of cancer of less than 5%, is associated with young age, less smoking, smaller nodule size, regular margins, and location in an area other than the upper lobe.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estimate high risk, we recommend combining the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intermediate-risk (5%–65% risk) and high-risk (&gt;65% risk) categories. High-risk factors include older age, heavy smoking, larger nodule size, irregular 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spiculated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margins, and upper lobe location. Subjects with intermediate risk share both high- and low-risk characteristics.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22ED0-34D9-4413-A55E-699ADFF13C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89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risk, which corresponds to an estimated risk of cancer of less than 5%, is associated with young age, less smoking, smaller nodule size, regular margins, and location in an area other than the upper lobe.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estimate high risk, we recommend combining the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intermediate-risk (5%–65% risk) and high-risk (&gt;65% risk) categories. High-risk factors include older age, heavy smoking, larger nodule size, irregular 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spiculated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margins, and upper lobe location. Subjects with intermediate risk share both high- and low-risk characteristics.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22ED0-34D9-4413-A55E-699ADFF13C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53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33-year-old man with folliculin gene-associated syndrome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–Hogg–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syndrome). a) A chest radiograph shows bilateral bullous formation with left basal pneumothorax. b, c) High-resolution computed tomography performed 1 week later demonstrates thin-walled cysts of varying sizes in both lungs, some with a lentiform shape, with characteristic lower lung zone distribution. A small residual left pneumothorax (arrows) is also present.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22ED0-34D9-4413-A55E-699ADFF13C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8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2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9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57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29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0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84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1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4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6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1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3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FE0A286-D90B-4EF3-A947-F7BBACF2A60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71DE2BB-BF68-401C-9525-6E0885B0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93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7" Type="http://schemas.openxmlformats.org/officeDocument/2006/relationships/image" Target="../media/image32.jpe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1.png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0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3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7" Type="http://schemas.openxmlformats.org/officeDocument/2006/relationships/image" Target="../media/image49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8.png" /><Relationship Id="rId5" Type="http://schemas.openxmlformats.org/officeDocument/2006/relationships/image" Target="../media/image47.png" /><Relationship Id="rId4" Type="http://schemas.openxmlformats.org/officeDocument/2006/relationships/image" Target="../media/image46.png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2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 /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9.png" 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 /><Relationship Id="rId3" Type="http://schemas.openxmlformats.org/officeDocument/2006/relationships/image" Target="../media/image61.png" /><Relationship Id="rId7" Type="http://schemas.openxmlformats.org/officeDocument/2006/relationships/image" Target="../media/image65.png" /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4.png" /><Relationship Id="rId5" Type="http://schemas.openxmlformats.org/officeDocument/2006/relationships/image" Target="../media/image63.png" /><Relationship Id="rId4" Type="http://schemas.openxmlformats.org/officeDocument/2006/relationships/image" Target="../media/image62.png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 /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 /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4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 /><Relationship Id="rId7" Type="http://schemas.openxmlformats.org/officeDocument/2006/relationships/image" Target="../media/image80.png" /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9.png" /><Relationship Id="rId5" Type="http://schemas.openxmlformats.org/officeDocument/2006/relationships/image" Target="../media/image78.png" /><Relationship Id="rId4" Type="http://schemas.openxmlformats.org/officeDocument/2006/relationships/image" Target="../media/image77.png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 /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 /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8.png" /><Relationship Id="rId5" Type="http://schemas.openxmlformats.org/officeDocument/2006/relationships/image" Target="../media/image87.png" /><Relationship Id="rId4" Type="http://schemas.openxmlformats.org/officeDocument/2006/relationships/image" Target="../media/image8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 /><Relationship Id="rId2" Type="http://schemas.openxmlformats.org/officeDocument/2006/relationships/image" Target="../media/image90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 /><Relationship Id="rId2" Type="http://schemas.openxmlformats.org/officeDocument/2006/relationships/image" Target="../media/image9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5.png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02.png" /><Relationship Id="rId4" Type="http://schemas.openxmlformats.org/officeDocument/2006/relationships/image" Target="../media/image101.png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 /><Relationship Id="rId2" Type="http://schemas.openxmlformats.org/officeDocument/2006/relationships/image" Target="../media/image104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 /><Relationship Id="rId2" Type="http://schemas.openxmlformats.org/officeDocument/2006/relationships/image" Target="../media/image10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1.png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 /><Relationship Id="rId2" Type="http://schemas.openxmlformats.org/officeDocument/2006/relationships/image" Target="../media/image112.pn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haithanhmd1989@ump.edu.vn" TargetMode="Externa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áº¿t quáº£ hÃ¬nh áº£nh cho x ray pleural effusion">
            <a:extLst>
              <a:ext uri="{FF2B5EF4-FFF2-40B4-BE49-F238E27FC236}">
                <a16:creationId xmlns:a16="http://schemas.microsoft.com/office/drawing/2014/main" id="{C43FE624-0B9B-42FC-9C61-026A13B33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1" r="-1" b="7222"/>
          <a:stretch/>
        </p:blipFill>
        <p:spPr bwMode="auto">
          <a:xfrm>
            <a:off x="20" y="1"/>
            <a:ext cx="1219198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3BF73-F54B-4845-8C83-0D1695C86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799" y="2608255"/>
            <a:ext cx="9144000" cy="16414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000" b="1" dirty="0"/>
              <a:t>PHÂN TÍCH XQUANG NGỰC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539F-4BE8-449D-902F-E21C96FD3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4123000"/>
            <a:ext cx="9144000" cy="754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600" dirty="0" err="1"/>
              <a:t>ThS</a:t>
            </a:r>
            <a:r>
              <a:rPr lang="en-US" sz="2600" dirty="0"/>
              <a:t>. BS. </a:t>
            </a:r>
            <a:r>
              <a:rPr lang="en-US" sz="2600" dirty="0" err="1"/>
              <a:t>Ngô</a:t>
            </a:r>
            <a:r>
              <a:rPr lang="en-US" sz="2600" dirty="0"/>
              <a:t> </a:t>
            </a:r>
            <a:r>
              <a:rPr lang="en-US" sz="2600" dirty="0" err="1"/>
              <a:t>Nguyễn</a:t>
            </a:r>
            <a:r>
              <a:rPr lang="en-US" sz="2600" dirty="0"/>
              <a:t> </a:t>
            </a:r>
            <a:r>
              <a:rPr lang="en-US" sz="2600" dirty="0" err="1"/>
              <a:t>Hải</a:t>
            </a:r>
            <a:r>
              <a:rPr lang="en-US" sz="2600" dirty="0"/>
              <a:t> Thanh</a:t>
            </a:r>
          </a:p>
          <a:p>
            <a:r>
              <a:rPr lang="en-US" sz="2600" dirty="0" err="1"/>
              <a:t>Bộ</a:t>
            </a:r>
            <a:r>
              <a:rPr lang="en-US" sz="2600" dirty="0"/>
              <a:t> </a:t>
            </a:r>
            <a:r>
              <a:rPr lang="en-US" sz="2600" dirty="0" err="1"/>
              <a:t>môn</a:t>
            </a:r>
            <a:r>
              <a:rPr lang="en-US" sz="2600" dirty="0"/>
              <a:t> </a:t>
            </a:r>
            <a:r>
              <a:rPr lang="en-US" sz="2600" dirty="0" err="1"/>
              <a:t>Nội</a:t>
            </a:r>
            <a:r>
              <a:rPr lang="en-US" sz="2600" dirty="0"/>
              <a:t> </a:t>
            </a:r>
            <a:r>
              <a:rPr lang="en-US" sz="2600" dirty="0" err="1"/>
              <a:t>Tổng</a:t>
            </a:r>
            <a:r>
              <a:rPr lang="en-US" sz="2600" dirty="0"/>
              <a:t> </a:t>
            </a:r>
            <a:r>
              <a:rPr lang="en-US" sz="2600" dirty="0" err="1"/>
              <a:t>Quát</a:t>
            </a:r>
            <a:r>
              <a:rPr lang="en-US" sz="2600" dirty="0"/>
              <a:t>, </a:t>
            </a:r>
            <a:r>
              <a:rPr lang="en-US" sz="2600" dirty="0" err="1"/>
              <a:t>Đại</a:t>
            </a:r>
            <a:r>
              <a:rPr lang="en-US" sz="2600" dirty="0"/>
              <a:t> </a:t>
            </a:r>
            <a:r>
              <a:rPr lang="en-US" sz="2600" dirty="0" err="1"/>
              <a:t>học</a:t>
            </a:r>
            <a:r>
              <a:rPr lang="en-US" sz="2600" dirty="0"/>
              <a:t> Y D</a:t>
            </a:r>
            <a:r>
              <a:rPr lang="vi-VN" sz="2600" dirty="0"/>
              <a:t>ư</a:t>
            </a:r>
            <a:r>
              <a:rPr lang="en-US" sz="2600" dirty="0" err="1"/>
              <a:t>ợc</a:t>
            </a:r>
            <a:r>
              <a:rPr lang="en-US" sz="2600" dirty="0"/>
              <a:t> TP. HCM.</a:t>
            </a:r>
          </a:p>
        </p:txBody>
      </p:sp>
      <p:pic>
        <p:nvPicPr>
          <p:cNvPr id="7" name="Picture 2" descr="Káº¿t quáº£ hÃ¬nh áº£nh cho Äáº¡i há»c y dÆ°á»£c tp hcm logo">
            <a:extLst>
              <a:ext uri="{FF2B5EF4-FFF2-40B4-BE49-F238E27FC236}">
                <a16:creationId xmlns:a16="http://schemas.microsoft.com/office/drawing/2014/main" id="{01ACB8BE-5570-437E-8C4C-8040BE532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64" y="230188"/>
            <a:ext cx="1218671" cy="120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065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875" y="330200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hít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5BE8E-32AE-43A5-93A3-8C2B87E7E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9" t="21529" r="18438" b="9582"/>
          <a:stretch/>
        </p:blipFill>
        <p:spPr>
          <a:xfrm>
            <a:off x="1961868" y="1476374"/>
            <a:ext cx="8020333" cy="5016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59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875" y="330200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hít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AD6CC-90FD-4BDB-A446-B866A540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1" t="16667" r="16250" b="8333"/>
          <a:stretch/>
        </p:blipFill>
        <p:spPr>
          <a:xfrm>
            <a:off x="2238375" y="1476375"/>
            <a:ext cx="7572376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21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875" y="330200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3CC69-32D5-42E1-8069-C33D503FC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" t="31211" b="6785"/>
          <a:stretch/>
        </p:blipFill>
        <p:spPr>
          <a:xfrm>
            <a:off x="1027257" y="1690688"/>
            <a:ext cx="10137485" cy="47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874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9CE48-8AE6-4EAA-BF1E-AA1CECAD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699"/>
            <a:ext cx="12192000" cy="47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ngực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C75BF5-C221-475C-BA80-1A51CF391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15741" r="19766" b="7778"/>
          <a:stretch/>
        </p:blipFill>
        <p:spPr>
          <a:xfrm>
            <a:off x="2228850" y="1277938"/>
            <a:ext cx="7400925" cy="524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98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11A0-FF31-4E82-812C-9B340DC63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19" t="17222" r="16406" b="14722"/>
          <a:stretch/>
        </p:blipFill>
        <p:spPr>
          <a:xfrm>
            <a:off x="470593" y="1079499"/>
            <a:ext cx="5598834" cy="346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3E4BF-79C6-411C-92C1-996443E0C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0" b="4584"/>
          <a:stretch/>
        </p:blipFill>
        <p:spPr>
          <a:xfrm>
            <a:off x="6191250" y="1060450"/>
            <a:ext cx="5486400" cy="5647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68FE2C-5B59-4E7B-B606-8C76BEC46C32}"/>
              </a:ext>
            </a:extLst>
          </p:cNvPr>
          <p:cNvSpPr txBox="1"/>
          <p:nvPr/>
        </p:nvSpPr>
        <p:spPr>
          <a:xfrm>
            <a:off x="8839200" y="2720975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Đường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Damoiseau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40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1DD6DA-13DC-4325-9D09-AED2272122FA}"/>
              </a:ext>
            </a:extLst>
          </p:cNvPr>
          <p:cNvGrpSpPr/>
          <p:nvPr/>
        </p:nvGrpSpPr>
        <p:grpSpPr>
          <a:xfrm>
            <a:off x="156336" y="1079500"/>
            <a:ext cx="11883264" cy="5661378"/>
            <a:chOff x="1524000" y="1079500"/>
            <a:chExt cx="11883264" cy="566137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5ED785-AAD3-45D3-88D0-5F841BD50137}"/>
                </a:ext>
              </a:extLst>
            </p:cNvPr>
            <p:cNvGrpSpPr/>
            <p:nvPr/>
          </p:nvGrpSpPr>
          <p:grpSpPr>
            <a:xfrm>
              <a:off x="1524000" y="1079500"/>
              <a:ext cx="8890249" cy="5661378"/>
              <a:chOff x="361949" y="849313"/>
              <a:chExt cx="9569203" cy="609374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073890-6D0E-4B27-9AFF-F860A4F42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2735" t="27917" r="47968" b="19166"/>
              <a:stretch/>
            </p:blipFill>
            <p:spPr>
              <a:xfrm>
                <a:off x="361950" y="849313"/>
                <a:ext cx="2962274" cy="300967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2EE76E8-BAAA-47F7-8402-6587FCE51B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812" t="28749" r="17969" b="19167"/>
              <a:stretch/>
            </p:blipFill>
            <p:spPr>
              <a:xfrm>
                <a:off x="3533774" y="849313"/>
                <a:ext cx="3001645" cy="300967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15EF9CC-D427-4C1C-9C17-6CE4A5C66E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735" t="26389" r="47968" b="22916"/>
              <a:stretch/>
            </p:blipFill>
            <p:spPr>
              <a:xfrm>
                <a:off x="6734174" y="849314"/>
                <a:ext cx="3095625" cy="301307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5C50659-A3DB-4287-A718-C094D5A924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969" t="20000" r="38125" b="13333"/>
              <a:stretch/>
            </p:blipFill>
            <p:spPr>
              <a:xfrm>
                <a:off x="361949" y="3933384"/>
                <a:ext cx="2962274" cy="285520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33EB7FD-30E8-4C9E-B826-45252AB7B2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891" t="25417" r="48203" b="23495"/>
              <a:stretch/>
            </p:blipFill>
            <p:spPr>
              <a:xfrm>
                <a:off x="3533774" y="3933384"/>
                <a:ext cx="3027401" cy="300967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75588D-BC3E-4B90-9795-2B9F2459D0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736" t="27917" r="38905" b="14999"/>
              <a:stretch/>
            </p:blipFill>
            <p:spPr>
              <a:xfrm>
                <a:off x="6734175" y="3933384"/>
                <a:ext cx="3196977" cy="2676085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51C821-3B4D-4EE6-B6F9-D8C1E4E11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167" t="37481" r="38244" b="21746"/>
            <a:stretch/>
          </p:blipFill>
          <p:spPr>
            <a:xfrm>
              <a:off x="10504740" y="1098550"/>
              <a:ext cx="2875984" cy="27961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8E88E3-8ACA-4384-9B3C-1AA1ECEC8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7667" t="40296" r="38309" b="21025"/>
            <a:stretch/>
          </p:blipFill>
          <p:spPr>
            <a:xfrm>
              <a:off x="10478199" y="4016502"/>
              <a:ext cx="2929065" cy="2652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98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01072-2B83-4CE2-A180-927E01978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" r="32" b="6805"/>
          <a:stretch/>
        </p:blipFill>
        <p:spPr>
          <a:xfrm>
            <a:off x="274493" y="1079500"/>
            <a:ext cx="4592782" cy="5400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E092E-5CFA-48BF-AE1C-57766131F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2" t="15741" r="38125" b="8472"/>
          <a:stretch/>
        </p:blipFill>
        <p:spPr>
          <a:xfrm>
            <a:off x="5734050" y="1098552"/>
            <a:ext cx="2495550" cy="272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4D405-B210-43AD-A671-CD1D25349B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3" t="24722" r="37890" b="14306"/>
          <a:stretch/>
        </p:blipFill>
        <p:spPr>
          <a:xfrm>
            <a:off x="8394130" y="1089026"/>
            <a:ext cx="3100309" cy="27330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8D4173-D2A5-40EE-8A9C-A101896E0BBB}"/>
              </a:ext>
            </a:extLst>
          </p:cNvPr>
          <p:cNvGrpSpPr/>
          <p:nvPr/>
        </p:nvGrpSpPr>
        <p:grpSpPr>
          <a:xfrm>
            <a:off x="4989368" y="4000500"/>
            <a:ext cx="7051754" cy="2567248"/>
            <a:chOff x="5076825" y="3898572"/>
            <a:chExt cx="7507056" cy="27330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79F3BD-80A9-4423-ABFE-6043233A7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859" t="17361" r="39922" b="8473"/>
            <a:stretch/>
          </p:blipFill>
          <p:spPr>
            <a:xfrm>
              <a:off x="5076825" y="3898572"/>
              <a:ext cx="2495550" cy="26546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BF9ADB-0053-496D-810A-7DF9427A3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219" t="12640" r="38671" b="7638"/>
            <a:stretch/>
          </p:blipFill>
          <p:spPr>
            <a:xfrm>
              <a:off x="7669599" y="3898572"/>
              <a:ext cx="2247900" cy="2716410"/>
            </a:xfrm>
            <a:prstGeom prst="rect">
              <a:avLst/>
            </a:prstGeom>
          </p:spPr>
        </p:pic>
        <p:pic>
          <p:nvPicPr>
            <p:cNvPr id="1026" name="Picture 2" descr="Penetration of the pericardium: Clinical anatomy | Kenhub">
              <a:extLst>
                <a:ext uri="{FF2B5EF4-FFF2-40B4-BE49-F238E27FC236}">
                  <a16:creationId xmlns:a16="http://schemas.microsoft.com/office/drawing/2014/main" id="{8CE36265-751C-4566-91E8-A09624FCED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3544" r="6111" b="10139"/>
            <a:stretch/>
          </p:blipFill>
          <p:spPr bwMode="auto">
            <a:xfrm>
              <a:off x="10006930" y="3898572"/>
              <a:ext cx="2576951" cy="273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980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3A8F0-D0E6-48C7-BC24-3C1130E13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4306" r="49219" b="11389"/>
          <a:stretch/>
        </p:blipFill>
        <p:spPr>
          <a:xfrm>
            <a:off x="1524000" y="1277938"/>
            <a:ext cx="3752850" cy="5095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F8CD94-818A-4F73-A602-44CDA3F0F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262286"/>
            <a:ext cx="5255207" cy="51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32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38556-5100-48A1-87F9-ACC7CD2EC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6" t="24741" r="39750" b="15704"/>
          <a:stretch/>
        </p:blipFill>
        <p:spPr>
          <a:xfrm>
            <a:off x="203200" y="1529080"/>
            <a:ext cx="5069840" cy="4317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BE518-3841-4739-B6AC-82D76C0E7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3" t="15741" r="15501" b="11999"/>
          <a:stretch/>
        </p:blipFill>
        <p:spPr>
          <a:xfrm>
            <a:off x="5374640" y="1529080"/>
            <a:ext cx="6626049" cy="42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44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MỤC TIÊU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Thuộc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các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bước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phân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tích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một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phim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XQuang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ngực</a:t>
            </a:r>
            <a:r>
              <a:rPr lang="vi-VN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Nhận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diện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được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bất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thường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trên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phim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XQuang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ngực</a:t>
            </a:r>
            <a:r>
              <a:rPr lang="vi-VN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Biết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cách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mô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tả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tổn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thương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trên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phim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XQuang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ngực</a:t>
            </a:r>
            <a:r>
              <a:rPr lang="vi-VN" dirty="0">
                <a:solidFill>
                  <a:schemeClr val="accent6"/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68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47A31-E488-496B-A40A-94B5A458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13194" r="12500" b="5416"/>
          <a:stretch/>
        </p:blipFill>
        <p:spPr>
          <a:xfrm>
            <a:off x="3276600" y="1079500"/>
            <a:ext cx="8763000" cy="5581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6F3BD-D9C8-4CE3-A884-EB4D960E5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079500"/>
            <a:ext cx="3064954" cy="3727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55B8D-B603-47E1-A347-7AE7AE13337E}"/>
              </a:ext>
            </a:extLst>
          </p:cNvPr>
          <p:cNvSpPr txBox="1"/>
          <p:nvPr/>
        </p:nvSpPr>
        <p:spPr>
          <a:xfrm>
            <a:off x="1158100" y="518160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COPD</a:t>
            </a:r>
          </a:p>
        </p:txBody>
      </p:sp>
    </p:spTree>
    <p:extLst>
      <p:ext uri="{BB962C8B-B14F-4D97-AF65-F5344CB8AC3E}">
        <p14:creationId xmlns:p14="http://schemas.microsoft.com/office/powerpoint/2010/main" val="1436842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D2DB7-079D-4848-8C15-563B5805F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5" t="21481" r="15917" b="12000"/>
          <a:stretch/>
        </p:blipFill>
        <p:spPr>
          <a:xfrm>
            <a:off x="1060543" y="1079500"/>
            <a:ext cx="10213153" cy="538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46BAA-F6A6-411B-BB59-8783E7448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49" t="36889" r="64568" b="24148"/>
          <a:stretch/>
        </p:blipFill>
        <p:spPr>
          <a:xfrm>
            <a:off x="6896735" y="1200942"/>
            <a:ext cx="3727010" cy="37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27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6950F-6518-4DA2-905B-0A3CD2DA6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7" t="13472" r="49063" b="5833"/>
          <a:stretch/>
        </p:blipFill>
        <p:spPr>
          <a:xfrm>
            <a:off x="390525" y="1079500"/>
            <a:ext cx="3705226" cy="5534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97E80-3A17-4F6D-B710-031914AA1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7" t="19305" r="17890" b="28472"/>
          <a:stretch/>
        </p:blipFill>
        <p:spPr>
          <a:xfrm>
            <a:off x="4181474" y="1079501"/>
            <a:ext cx="7048501" cy="350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5104F-A6AB-44A8-A8FF-36CC7E9AA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4" t="14166" r="29453" b="47778"/>
          <a:stretch/>
        </p:blipFill>
        <p:spPr>
          <a:xfrm>
            <a:off x="4181474" y="4578352"/>
            <a:ext cx="3524251" cy="2041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E276B-8106-455D-A1A9-D0613E06F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4" t="53889" r="29610" b="8194"/>
          <a:stretch/>
        </p:blipFill>
        <p:spPr>
          <a:xfrm>
            <a:off x="7707770" y="4571993"/>
            <a:ext cx="3522205" cy="20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8097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20002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máu-Rốn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A22F6-FF9E-4385-9A30-E9B0D5222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t="17639" r="38125" b="11389"/>
          <a:stretch/>
        </p:blipFill>
        <p:spPr>
          <a:xfrm>
            <a:off x="1323975" y="898525"/>
            <a:ext cx="2882125" cy="2933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ED7F2-EE0D-486E-A725-C27B9EC01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2" t="15741" r="37969" b="15741"/>
          <a:stretch/>
        </p:blipFill>
        <p:spPr>
          <a:xfrm>
            <a:off x="4415650" y="898525"/>
            <a:ext cx="2985337" cy="2933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7FE91-196B-4932-B6EC-31A0452CB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69" t="36112" r="47891" b="15740"/>
          <a:stretch/>
        </p:blipFill>
        <p:spPr>
          <a:xfrm>
            <a:off x="7610537" y="898525"/>
            <a:ext cx="3156653" cy="2933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EE204-0AE0-4CA2-BAF7-042D08DB5A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12" t="40834" r="48203" b="14166"/>
          <a:stretch/>
        </p:blipFill>
        <p:spPr>
          <a:xfrm>
            <a:off x="1323975" y="3969521"/>
            <a:ext cx="2882125" cy="25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D99A7-1668-4745-A181-DBA0A08DFC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37" t="18253" r="40156" b="15663"/>
          <a:stretch/>
        </p:blipFill>
        <p:spPr>
          <a:xfrm>
            <a:off x="4415649" y="3969521"/>
            <a:ext cx="2985337" cy="2852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D4649-A0CE-4C5B-9D6E-6B9C564BBC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891" t="29583" r="48125" b="25044"/>
          <a:stretch/>
        </p:blipFill>
        <p:spPr>
          <a:xfrm>
            <a:off x="7610535" y="3956918"/>
            <a:ext cx="3156653" cy="27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máu-Rốn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BBEA0-9EDB-40A3-AFC3-E7ECBCB6A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16528" r="19922" b="18751"/>
          <a:stretch/>
        </p:blipFill>
        <p:spPr>
          <a:xfrm>
            <a:off x="1872878" y="1277938"/>
            <a:ext cx="8446243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17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-Quai ĐM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8A3C4-4B80-4AED-A8BC-578B5FF03802}"/>
              </a:ext>
            </a:extLst>
          </p:cNvPr>
          <p:cNvGrpSpPr/>
          <p:nvPr/>
        </p:nvGrpSpPr>
        <p:grpSpPr>
          <a:xfrm>
            <a:off x="640080" y="1116647"/>
            <a:ext cx="10911840" cy="5415280"/>
            <a:chOff x="416560" y="1098550"/>
            <a:chExt cx="10911840" cy="5415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02371A-DA2E-40CF-846C-96D1E6D22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583" t="14074" r="22000" b="6963"/>
            <a:stretch/>
          </p:blipFill>
          <p:spPr>
            <a:xfrm>
              <a:off x="416560" y="1098550"/>
              <a:ext cx="6390640" cy="54152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DCD8B5-88C7-4FA5-9DD9-22D484D99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333" t="24889" r="19500" b="17611"/>
            <a:stretch/>
          </p:blipFill>
          <p:spPr>
            <a:xfrm>
              <a:off x="4724400" y="2570480"/>
              <a:ext cx="6604000" cy="394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090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-Quai ĐM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1D80C9-7D55-4E60-AE10-EE062BB20F7A}"/>
              </a:ext>
            </a:extLst>
          </p:cNvPr>
          <p:cNvGrpSpPr/>
          <p:nvPr/>
        </p:nvGrpSpPr>
        <p:grpSpPr>
          <a:xfrm>
            <a:off x="634134" y="1985458"/>
            <a:ext cx="10923732" cy="3582060"/>
            <a:chOff x="445523" y="1191261"/>
            <a:chExt cx="9013221" cy="29555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9DD71D-AA98-4C4B-86D1-4EDC192ED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917" t="18635" r="48000" b="25926"/>
            <a:stretch/>
          </p:blipFill>
          <p:spPr>
            <a:xfrm>
              <a:off x="445523" y="1191261"/>
              <a:ext cx="2756395" cy="29555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F73170-CAC2-4F3F-8429-4412AEACB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000" t="18634" r="18000" b="25926"/>
            <a:stretch/>
          </p:blipFill>
          <p:spPr>
            <a:xfrm>
              <a:off x="3495041" y="1191261"/>
              <a:ext cx="2748498" cy="29555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1FCF77-7D13-4DF1-8B6B-C5336DEA1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17" t="22666" r="48000" b="25037"/>
            <a:stretch/>
          </p:blipFill>
          <p:spPr>
            <a:xfrm>
              <a:off x="6536662" y="1191261"/>
              <a:ext cx="2922082" cy="2955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223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phẫu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E96CA-7387-45D6-87FF-EC6F6C6D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079500"/>
            <a:ext cx="10029825" cy="56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95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bất</a:t>
            </a:r>
            <a:r>
              <a:rPr lang="en-US" b="1" dirty="0"/>
              <a:t> </a:t>
            </a:r>
            <a:r>
              <a:rPr lang="en-US" b="1" dirty="0" err="1"/>
              <a:t>thường</a:t>
            </a:r>
            <a:r>
              <a:rPr lang="en-US" b="1" dirty="0"/>
              <a:t> </a:t>
            </a:r>
            <a:r>
              <a:rPr lang="en-US" b="1" dirty="0" err="1"/>
              <a:t>nhu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phổi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mờ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đậm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64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899800" cy="4527550"/>
          </a:xfrm>
        </p:spPr>
        <p:txBody>
          <a:bodyPr/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Xẹp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Tràn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Thuyên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tỏa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phế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lưới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nốt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1E293-5378-43BB-9306-983912BB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456822"/>
            <a:ext cx="5197797" cy="50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1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bước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XQuang</a:t>
            </a:r>
            <a:r>
              <a:rPr lang="en-US" b="1" dirty="0"/>
              <a:t> </a:t>
            </a:r>
            <a:r>
              <a:rPr lang="en-US" b="1" dirty="0" err="1"/>
              <a:t>ngực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chụp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kĩ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chiếu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112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119321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1716" y="559288"/>
            <a:ext cx="1849342" cy="504620"/>
          </a:xfrm>
        </p:spPr>
        <p:txBody>
          <a:bodyPr/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Xẹp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CB4A8-4B00-4576-BD03-58707A84E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7" t="13514" r="29375" b="6389"/>
          <a:stretch/>
        </p:blipFill>
        <p:spPr>
          <a:xfrm>
            <a:off x="933450" y="1245646"/>
            <a:ext cx="4838700" cy="5493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93782-5721-49D1-A8F6-40461B500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56" t="31937" r="17813" b="30000"/>
          <a:stretch/>
        </p:blipFill>
        <p:spPr>
          <a:xfrm>
            <a:off x="5860333" y="1245646"/>
            <a:ext cx="5376250" cy="1933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85A22-9C14-485B-B174-51C54D02D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56" t="23719" r="49063" b="23194"/>
          <a:stretch/>
        </p:blipFill>
        <p:spPr>
          <a:xfrm>
            <a:off x="5860333" y="3258560"/>
            <a:ext cx="1692992" cy="16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92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5021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1716" y="559288"/>
            <a:ext cx="1849342" cy="504620"/>
          </a:xfrm>
        </p:spPr>
        <p:txBody>
          <a:bodyPr/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Xẹp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43FA39-FA4C-4394-82A2-DF555771EB06}"/>
              </a:ext>
            </a:extLst>
          </p:cNvPr>
          <p:cNvGrpSpPr/>
          <p:nvPr/>
        </p:nvGrpSpPr>
        <p:grpSpPr>
          <a:xfrm>
            <a:off x="171450" y="1152526"/>
            <a:ext cx="11843126" cy="2667001"/>
            <a:chOff x="504825" y="1257301"/>
            <a:chExt cx="11843126" cy="2667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053AE6-51B7-4C04-83C3-6930AA61D4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734" t="24028" r="48047" b="31111"/>
            <a:stretch/>
          </p:blipFill>
          <p:spPr>
            <a:xfrm>
              <a:off x="504825" y="1257301"/>
              <a:ext cx="3088105" cy="2667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6F5F2-2152-47E5-956F-C8E8C0C1E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69" t="28750" r="17968" b="23155"/>
            <a:stretch/>
          </p:blipFill>
          <p:spPr>
            <a:xfrm>
              <a:off x="3685722" y="1257301"/>
              <a:ext cx="2865045" cy="2667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861EB0-D620-47AE-BFE7-9E95205B0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891" t="23194" r="47969" b="26185"/>
            <a:stretch/>
          </p:blipFill>
          <p:spPr>
            <a:xfrm>
              <a:off x="6643559" y="1257302"/>
              <a:ext cx="2729395" cy="2667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A0763A-B04C-4B45-91D5-AA7D16A6B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69" t="23194" r="17734" b="28611"/>
            <a:stretch/>
          </p:blipFill>
          <p:spPr>
            <a:xfrm>
              <a:off x="9465747" y="1257301"/>
              <a:ext cx="2882204" cy="2667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607279-3E51-4B69-A345-DD97A77AC83F}"/>
              </a:ext>
            </a:extLst>
          </p:cNvPr>
          <p:cNvGrpSpPr/>
          <p:nvPr/>
        </p:nvGrpSpPr>
        <p:grpSpPr>
          <a:xfrm>
            <a:off x="171450" y="3943570"/>
            <a:ext cx="11817273" cy="2809655"/>
            <a:chOff x="171450" y="4048345"/>
            <a:chExt cx="11817273" cy="28096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D2B667-DECA-45F5-9DAD-56563EAE0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891" t="22223" r="48243" b="31087"/>
            <a:stretch/>
          </p:blipFill>
          <p:spPr>
            <a:xfrm>
              <a:off x="171450" y="4048345"/>
              <a:ext cx="3088105" cy="28096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42DFF1-2089-4CF7-9361-E9977D6E1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13" t="28611" r="48243" b="26184"/>
            <a:stretch/>
          </p:blipFill>
          <p:spPr>
            <a:xfrm>
              <a:off x="3352346" y="4048345"/>
              <a:ext cx="2865045" cy="25169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D2551B-B2BA-487A-BCE9-5908E8F4B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937" t="30417" r="50000" b="22361"/>
            <a:stretch/>
          </p:blipFill>
          <p:spPr>
            <a:xfrm>
              <a:off x="6310182" y="4048345"/>
              <a:ext cx="2753835" cy="25169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09FB66-8C8F-4143-9837-FAB93F299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703" t="21068" r="50000" b="29028"/>
            <a:stretch/>
          </p:blipFill>
          <p:spPr>
            <a:xfrm>
              <a:off x="9132372" y="4048345"/>
              <a:ext cx="2856351" cy="2736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87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119321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1716" y="559288"/>
            <a:ext cx="1849342" cy="504620"/>
          </a:xfrm>
        </p:spPr>
        <p:txBody>
          <a:bodyPr/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Xẹp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ED300-BED9-4045-A904-D17DD91C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9" t="18332" r="16016" b="6667"/>
          <a:stretch/>
        </p:blipFill>
        <p:spPr>
          <a:xfrm>
            <a:off x="2271712" y="1371600"/>
            <a:ext cx="764857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375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119321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1716" y="559288"/>
            <a:ext cx="1849342" cy="504620"/>
          </a:xfrm>
        </p:spPr>
        <p:txBody>
          <a:bodyPr>
            <a:normAutofit fontScale="92500"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503DA-E8DE-45CD-B62C-EC71F43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44884"/>
            <a:ext cx="4610100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ECC1D-E28B-4EC6-ABF5-48E1B0F60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1444884"/>
            <a:ext cx="643377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05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119321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1716" y="559288"/>
            <a:ext cx="1849342" cy="504620"/>
          </a:xfrm>
        </p:spPr>
        <p:txBody>
          <a:bodyPr>
            <a:normAutofit fontScale="92500"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D7A9E-2477-462F-A9D6-9D24F80C9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3" t="29862" r="50000" b="17916"/>
          <a:stretch/>
        </p:blipFill>
        <p:spPr>
          <a:xfrm>
            <a:off x="981075" y="1444884"/>
            <a:ext cx="4914236" cy="4927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B5085-6A33-4CEA-97B0-A2DB2A3C4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5" t="21929" r="20078" b="25973"/>
          <a:stretch/>
        </p:blipFill>
        <p:spPr>
          <a:xfrm>
            <a:off x="6327057" y="1444884"/>
            <a:ext cx="4860180" cy="49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76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Vị</a:t>
            </a:r>
            <a:r>
              <a:rPr lang="en-US" b="1" dirty="0"/>
              <a:t> </a:t>
            </a:r>
            <a:r>
              <a:rPr lang="en-US" b="1" dirty="0" err="1"/>
              <a:t>trí</a:t>
            </a:r>
            <a:r>
              <a:rPr lang="en-US" b="1" dirty="0"/>
              <a:t> </a:t>
            </a:r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5E7E23-4AFF-4BBD-A3F8-58BC11AFBE01}"/>
              </a:ext>
            </a:extLst>
          </p:cNvPr>
          <p:cNvGrpSpPr/>
          <p:nvPr/>
        </p:nvGrpSpPr>
        <p:grpSpPr>
          <a:xfrm>
            <a:off x="224916" y="1128660"/>
            <a:ext cx="11758111" cy="5349875"/>
            <a:chOff x="342901" y="1079500"/>
            <a:chExt cx="11758111" cy="534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4CD89C-861C-4897-AAA3-91BDB9F5E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07" t="13611" r="24765" b="6388"/>
            <a:stretch/>
          </p:blipFill>
          <p:spPr>
            <a:xfrm>
              <a:off x="342901" y="1079500"/>
              <a:ext cx="5804986" cy="53498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5EFB70-746A-441D-B6FC-3E50A11CE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094" t="24514" r="25078" b="35834"/>
            <a:stretch/>
          </p:blipFill>
          <p:spPr>
            <a:xfrm>
              <a:off x="6147887" y="1118828"/>
              <a:ext cx="5953125" cy="2719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7CFEA0-DCEE-4CED-B3F9-62FD248FC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543" t="41434" r="25000" b="18914"/>
            <a:stretch/>
          </p:blipFill>
          <p:spPr>
            <a:xfrm>
              <a:off x="6147887" y="3744587"/>
              <a:ext cx="5953125" cy="26847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9189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619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Vị</a:t>
            </a:r>
            <a:r>
              <a:rPr lang="en-US" b="1" dirty="0"/>
              <a:t> </a:t>
            </a:r>
            <a:r>
              <a:rPr lang="en-US" b="1" dirty="0" err="1"/>
              <a:t>trí</a:t>
            </a:r>
            <a:r>
              <a:rPr lang="en-US" b="1" dirty="0"/>
              <a:t> </a:t>
            </a:r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F687C8-3E5F-46AD-830F-184B9E43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-66675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7CE476-4600-4D7C-A329-32932A63A4EB}"/>
              </a:ext>
            </a:extLst>
          </p:cNvPr>
          <p:cNvGrpSpPr/>
          <p:nvPr/>
        </p:nvGrpSpPr>
        <p:grpSpPr>
          <a:xfrm>
            <a:off x="1332655" y="918929"/>
            <a:ext cx="9393340" cy="5872396"/>
            <a:chOff x="152400" y="1098550"/>
            <a:chExt cx="9563100" cy="59785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B99DC8-CC44-4E58-B83B-7805F8996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891" t="30417" r="48514" b="22083"/>
            <a:stretch/>
          </p:blipFill>
          <p:spPr>
            <a:xfrm>
              <a:off x="152400" y="1098550"/>
              <a:ext cx="2938585" cy="27458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5C8742-E5E8-4C62-9744-756C3DEE2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47" t="25833" r="48203" b="27917"/>
            <a:stretch/>
          </p:blipFill>
          <p:spPr>
            <a:xfrm>
              <a:off x="3258154" y="1098550"/>
              <a:ext cx="3034500" cy="27458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3A6FA8-3B70-4BC2-B48D-F8C59D908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81" t="13333" r="39922" b="15740"/>
            <a:stretch/>
          </p:blipFill>
          <p:spPr>
            <a:xfrm>
              <a:off x="3258154" y="3974623"/>
              <a:ext cx="3055873" cy="31024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1648F1-2B91-4D1E-9D4A-E38C2CC55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937" t="15742" r="40078" b="13333"/>
            <a:stretch/>
          </p:blipFill>
          <p:spPr>
            <a:xfrm>
              <a:off x="152400" y="3974624"/>
              <a:ext cx="2938585" cy="300729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5B52E0-D616-4955-96D9-2CF092FC7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159" t="21666" r="17813" b="32084"/>
            <a:stretch/>
          </p:blipFill>
          <p:spPr>
            <a:xfrm>
              <a:off x="6459823" y="1098550"/>
              <a:ext cx="3034500" cy="2719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6793CFD-DE93-4ADC-9FF9-EC522ABC4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159" t="22639" r="20313" b="35417"/>
            <a:stretch/>
          </p:blipFill>
          <p:spPr>
            <a:xfrm>
              <a:off x="6481196" y="3981449"/>
              <a:ext cx="3234304" cy="2876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954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119321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7BE8A-B4DA-4990-9EED-7EAC6801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43" y="1776412"/>
            <a:ext cx="4904015" cy="4291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B62FEE-92B9-460B-84D0-82817A848C70}"/>
              </a:ext>
            </a:extLst>
          </p:cNvPr>
          <p:cNvSpPr txBox="1"/>
          <p:nvPr/>
        </p:nvSpPr>
        <p:spPr>
          <a:xfrm>
            <a:off x="2221620" y="6214287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Thuyên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tắc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phổi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445FF2-5EEE-4158-917E-02BC51D97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50" y="1825625"/>
            <a:ext cx="5467350" cy="4351338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Hampton’s Hump</a:t>
            </a: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Westermark’s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Sign</a:t>
            </a: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Fleischner’s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Sign</a:t>
            </a:r>
          </a:p>
        </p:txBody>
      </p:sp>
    </p:spTree>
    <p:extLst>
      <p:ext uri="{BB962C8B-B14F-4D97-AF65-F5344CB8AC3E}">
        <p14:creationId xmlns:p14="http://schemas.microsoft.com/office/powerpoint/2010/main" val="640362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325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</a:t>
            </a:r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phế</a:t>
            </a:r>
            <a:r>
              <a:rPr lang="en-US" b="1" dirty="0"/>
              <a:t> </a:t>
            </a:r>
            <a:r>
              <a:rPr lang="en-US" b="1" dirty="0" err="1"/>
              <a:t>nang</a:t>
            </a:r>
            <a:r>
              <a:rPr lang="en-US" b="1" dirty="0"/>
              <a:t>/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kẽ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5C0293-CAF0-4E60-8342-7DFF4D4E9CF9}"/>
              </a:ext>
            </a:extLst>
          </p:cNvPr>
          <p:cNvGrpSpPr/>
          <p:nvPr/>
        </p:nvGrpSpPr>
        <p:grpSpPr>
          <a:xfrm>
            <a:off x="838199" y="1690688"/>
            <a:ext cx="10515602" cy="4100512"/>
            <a:chOff x="776923" y="2141186"/>
            <a:chExt cx="10243502" cy="40024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806E9B-C168-4B06-B5F1-4C52EA0EE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97" t="13333" r="17968" b="34432"/>
            <a:stretch/>
          </p:blipFill>
          <p:spPr>
            <a:xfrm>
              <a:off x="776923" y="2141186"/>
              <a:ext cx="4128452" cy="19335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8C4305-4DF1-4939-A8C1-1747025D5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84" t="14861" r="16328" b="12778"/>
            <a:stretch/>
          </p:blipFill>
          <p:spPr>
            <a:xfrm>
              <a:off x="4905375" y="2141186"/>
              <a:ext cx="6115050" cy="4002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90306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5"/>
            <a:ext cx="10982325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</a:t>
            </a:r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phế</a:t>
            </a:r>
            <a:r>
              <a:rPr lang="en-US" b="1" dirty="0"/>
              <a:t> </a:t>
            </a:r>
            <a:r>
              <a:rPr lang="en-US" b="1" dirty="0" err="1"/>
              <a:t>nang</a:t>
            </a:r>
            <a:r>
              <a:rPr lang="en-US" b="1" dirty="0"/>
              <a:t>/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kẽ</a:t>
            </a:r>
            <a:endParaRPr lang="en-US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A2AB9C-981A-4263-83CB-21EBC283F96A}"/>
              </a:ext>
            </a:extLst>
          </p:cNvPr>
          <p:cNvGrpSpPr/>
          <p:nvPr/>
        </p:nvGrpSpPr>
        <p:grpSpPr>
          <a:xfrm>
            <a:off x="131718" y="1332213"/>
            <a:ext cx="11928564" cy="2508424"/>
            <a:chOff x="341670" y="1347788"/>
            <a:chExt cx="11508659" cy="24201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63A014-E356-4CEA-B956-7DF84BE5E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812" t="16806" r="48047" b="40139"/>
            <a:stretch/>
          </p:blipFill>
          <p:spPr>
            <a:xfrm>
              <a:off x="2181473" y="1347789"/>
              <a:ext cx="3030658" cy="2420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4883DA-9DBD-4B3D-8960-B34E570E2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84" t="13611" r="48203" b="46250"/>
            <a:stretch/>
          </p:blipFill>
          <p:spPr>
            <a:xfrm>
              <a:off x="5283903" y="1347788"/>
              <a:ext cx="3100329" cy="24182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9CAB29-33C2-46F7-B33C-10F1C53B3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140" t="55972" r="48047" b="7222"/>
            <a:stretch/>
          </p:blipFill>
          <p:spPr>
            <a:xfrm>
              <a:off x="8469217" y="1347788"/>
              <a:ext cx="3381112" cy="24182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E9731D-7BBA-48F3-BD61-5DE303865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296" t="33889" r="57891" b="20555"/>
            <a:stretch/>
          </p:blipFill>
          <p:spPr>
            <a:xfrm>
              <a:off x="341670" y="1347788"/>
              <a:ext cx="1750464" cy="241958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474020-4992-4F67-A961-3A2E0ADF0B2A}"/>
              </a:ext>
            </a:extLst>
          </p:cNvPr>
          <p:cNvGrpSpPr/>
          <p:nvPr/>
        </p:nvGrpSpPr>
        <p:grpSpPr>
          <a:xfrm>
            <a:off x="131719" y="3937124"/>
            <a:ext cx="11928562" cy="2566064"/>
            <a:chOff x="-771457" y="3820437"/>
            <a:chExt cx="12836303" cy="27613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72039E-013A-4451-93BE-A0E24A13A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812" t="33611" r="19375" b="20555"/>
            <a:stretch/>
          </p:blipFill>
          <p:spPr>
            <a:xfrm>
              <a:off x="8964517" y="3820437"/>
              <a:ext cx="3100329" cy="27613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625DB8-CE1D-43E0-8D58-3B9900D4F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063" t="31944" r="48125" b="22222"/>
            <a:stretch/>
          </p:blipFill>
          <p:spPr>
            <a:xfrm>
              <a:off x="2607102" y="3820437"/>
              <a:ext cx="3100329" cy="27613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2DFBD27-DF13-436D-8634-6C22870A5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891" t="31944" r="19297" b="23194"/>
            <a:stretch/>
          </p:blipFill>
          <p:spPr>
            <a:xfrm>
              <a:off x="5785809" y="3820437"/>
              <a:ext cx="3100330" cy="27027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128C45-3A14-4838-A772-9ABC3E78A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68" t="29861" r="50000" b="28056"/>
            <a:stretch/>
          </p:blipFill>
          <p:spPr>
            <a:xfrm>
              <a:off x="-771457" y="3820437"/>
              <a:ext cx="3216854" cy="2745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74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875" y="330200"/>
            <a:ext cx="8424050" cy="1146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(PA) hay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(AP)?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99E81-5F42-45D1-A875-CEA7EA107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8" t="26944" r="48125" b="22639"/>
          <a:stretch/>
        </p:blipFill>
        <p:spPr>
          <a:xfrm>
            <a:off x="571500" y="1933575"/>
            <a:ext cx="3571876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F82E1-F8AA-418D-9C85-5428CE19F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35" t="29525" r="48437" b="15556"/>
          <a:stretch/>
        </p:blipFill>
        <p:spPr>
          <a:xfrm>
            <a:off x="4505324" y="1933574"/>
            <a:ext cx="3114675" cy="3457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28FB44-7423-4410-B194-6A192B5EF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3" t="26667" r="17500" b="22917"/>
          <a:stretch/>
        </p:blipFill>
        <p:spPr>
          <a:xfrm>
            <a:off x="7981947" y="1933575"/>
            <a:ext cx="3571876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04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325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</a:t>
            </a:r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phế</a:t>
            </a:r>
            <a:r>
              <a:rPr lang="en-US" b="1" dirty="0"/>
              <a:t> </a:t>
            </a:r>
            <a:r>
              <a:rPr lang="en-US" b="1" dirty="0" err="1"/>
              <a:t>nang</a:t>
            </a:r>
            <a:r>
              <a:rPr lang="en-US" b="1" dirty="0"/>
              <a:t>/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kẽ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C55DF-9D1D-446F-9829-EA5284452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1" t="16806" r="24453" b="12221"/>
          <a:stretch/>
        </p:blipFill>
        <p:spPr>
          <a:xfrm>
            <a:off x="3062287" y="1625600"/>
            <a:ext cx="6067425" cy="486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196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5"/>
            <a:ext cx="10982325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</a:t>
            </a:r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phế</a:t>
            </a:r>
            <a:r>
              <a:rPr lang="en-US" b="1" dirty="0"/>
              <a:t> </a:t>
            </a:r>
            <a:r>
              <a:rPr lang="en-US" b="1" dirty="0" err="1"/>
              <a:t>nang</a:t>
            </a:r>
            <a:r>
              <a:rPr lang="en-US" b="1" dirty="0"/>
              <a:t>/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kẽ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A3FF3-2EAD-4EFD-99E4-BC76D9116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5" t="13888" r="17343" b="7778"/>
          <a:stretch/>
        </p:blipFill>
        <p:spPr>
          <a:xfrm>
            <a:off x="161927" y="1538288"/>
            <a:ext cx="6295314" cy="4629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5AB85-ABA1-49A0-AAAE-4BD7A7A7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" t="-1976" r="-178" b="3952"/>
          <a:stretch/>
        </p:blipFill>
        <p:spPr>
          <a:xfrm>
            <a:off x="6645643" y="1443038"/>
            <a:ext cx="5351094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7020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5"/>
            <a:ext cx="10982325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</a:t>
            </a:r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phế</a:t>
            </a:r>
            <a:r>
              <a:rPr lang="en-US" b="1" dirty="0"/>
              <a:t> </a:t>
            </a:r>
            <a:r>
              <a:rPr lang="en-US" b="1" dirty="0" err="1"/>
              <a:t>nang</a:t>
            </a:r>
            <a:r>
              <a:rPr lang="en-US" b="1" dirty="0"/>
              <a:t>/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kẽ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FEC3A-80E2-430C-92DB-81523BD9B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1" t="20833" r="16953" b="9444"/>
          <a:stretch/>
        </p:blipFill>
        <p:spPr>
          <a:xfrm>
            <a:off x="1953489" y="1262063"/>
            <a:ext cx="7990611" cy="524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62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5"/>
            <a:ext cx="10982325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</a:t>
            </a:r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phế</a:t>
            </a:r>
            <a:r>
              <a:rPr lang="en-US" b="1" dirty="0"/>
              <a:t> </a:t>
            </a:r>
            <a:r>
              <a:rPr lang="en-US" b="1" dirty="0" err="1"/>
              <a:t>nang</a:t>
            </a:r>
            <a:r>
              <a:rPr lang="en-US" b="1" dirty="0"/>
              <a:t>/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kẽ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38900-6D2D-425F-AFF7-7E9A61E1C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3" t="23056" r="18594" b="8195"/>
          <a:stretch/>
        </p:blipFill>
        <p:spPr>
          <a:xfrm>
            <a:off x="229592" y="1347787"/>
            <a:ext cx="4090067" cy="508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401A-CF6E-4DD0-829A-EF9450472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47" t="18056" r="19297" b="8056"/>
          <a:stretch/>
        </p:blipFill>
        <p:spPr>
          <a:xfrm>
            <a:off x="4319659" y="1347787"/>
            <a:ext cx="3690866" cy="5086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1CF1E-5A36-43FB-BBE3-5A755DFADE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97" t="15556" r="39063" b="7084"/>
          <a:stretch/>
        </p:blipFill>
        <p:spPr>
          <a:xfrm>
            <a:off x="8010525" y="1347787"/>
            <a:ext cx="3990974" cy="50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48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5"/>
            <a:ext cx="10982325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</a:t>
            </a:r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phế</a:t>
            </a:r>
            <a:r>
              <a:rPr lang="en-US" b="1" dirty="0"/>
              <a:t> </a:t>
            </a:r>
            <a:r>
              <a:rPr lang="en-US" b="1" dirty="0" err="1"/>
              <a:t>nang</a:t>
            </a:r>
            <a:r>
              <a:rPr lang="en-US" b="1" dirty="0"/>
              <a:t>/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kẽ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97EE4-5246-42E2-B5D0-8157B42F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206499"/>
            <a:ext cx="5095875" cy="509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B66C5-F1F7-49CA-9827-336E71B33618}"/>
              </a:ext>
            </a:extLst>
          </p:cNvPr>
          <p:cNvSpPr txBox="1"/>
          <p:nvPr/>
        </p:nvSpPr>
        <p:spPr>
          <a:xfrm>
            <a:off x="4103249" y="6466443"/>
            <a:ext cx="383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Viêm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phổi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Pneumocystic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jiroveciy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4291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81B50-792F-4A82-893F-631E8DDC6D53}"/>
              </a:ext>
            </a:extLst>
          </p:cNvPr>
          <p:cNvSpPr txBox="1">
            <a:spLocks/>
          </p:cNvSpPr>
          <p:nvPr/>
        </p:nvSpPr>
        <p:spPr>
          <a:xfrm>
            <a:off x="307258" y="119321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r>
              <a:rPr lang="en-US" b="1" dirty="0"/>
              <a:t>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6B218-605D-40D8-B7B8-A5388E5A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5400" y="596467"/>
            <a:ext cx="1849342" cy="5046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2C48F-C6C9-4EE7-9CD1-AD0891EB0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1" t="14028" r="16406" b="6389"/>
          <a:stretch/>
        </p:blipFill>
        <p:spPr>
          <a:xfrm>
            <a:off x="2319337" y="1101087"/>
            <a:ext cx="7553326" cy="5457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555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81B50-792F-4A82-893F-631E8DDC6D53}"/>
              </a:ext>
            </a:extLst>
          </p:cNvPr>
          <p:cNvSpPr txBox="1">
            <a:spLocks/>
          </p:cNvSpPr>
          <p:nvPr/>
        </p:nvSpPr>
        <p:spPr>
          <a:xfrm>
            <a:off x="307258" y="119321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r>
              <a:rPr lang="en-US" b="1" dirty="0"/>
              <a:t>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6B218-605D-40D8-B7B8-A5388E5A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5400" y="596467"/>
            <a:ext cx="1849342" cy="5046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36729-4FE4-4EDF-ACF6-5F3BAC716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00"/>
          <a:stretch/>
        </p:blipFill>
        <p:spPr>
          <a:xfrm>
            <a:off x="1146544" y="1211263"/>
            <a:ext cx="9898912" cy="520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47F75-1738-43F3-9E47-F09DF200A84E}"/>
              </a:ext>
            </a:extLst>
          </p:cNvPr>
          <p:cNvSpPr txBox="1"/>
          <p:nvPr/>
        </p:nvSpPr>
        <p:spPr>
          <a:xfrm>
            <a:off x="345358" y="6496050"/>
            <a:ext cx="115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Guidelines for Management of Incidental Pulmonary Nodules Detected on CT Images: From the </a:t>
            </a:r>
            <a:r>
              <a:rPr lang="en-US" dirty="0" err="1"/>
              <a:t>Fleischner</a:t>
            </a:r>
            <a:r>
              <a:rPr lang="en-US" dirty="0"/>
              <a:t> Society 2017. </a:t>
            </a:r>
          </a:p>
        </p:txBody>
      </p:sp>
    </p:spTree>
    <p:extLst>
      <p:ext uri="{BB962C8B-B14F-4D97-AF65-F5344CB8AC3E}">
        <p14:creationId xmlns:p14="http://schemas.microsoft.com/office/powerpoint/2010/main" val="3896781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81B50-792F-4A82-893F-631E8DDC6D53}"/>
              </a:ext>
            </a:extLst>
          </p:cNvPr>
          <p:cNvSpPr txBox="1">
            <a:spLocks/>
          </p:cNvSpPr>
          <p:nvPr/>
        </p:nvSpPr>
        <p:spPr>
          <a:xfrm>
            <a:off x="307258" y="119321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r>
              <a:rPr lang="en-US" b="1" dirty="0"/>
              <a:t>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6B218-605D-40D8-B7B8-A5388E5A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5400" y="596467"/>
            <a:ext cx="1849342" cy="5046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26AA8-2618-4327-A7D1-4E6D80A1D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" t="51528"/>
          <a:stretch/>
        </p:blipFill>
        <p:spPr bwMode="auto">
          <a:xfrm>
            <a:off x="761971" y="1238380"/>
            <a:ext cx="10668057" cy="520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A0956-E874-4597-BC75-022D74C02689}"/>
              </a:ext>
            </a:extLst>
          </p:cNvPr>
          <p:cNvSpPr txBox="1"/>
          <p:nvPr/>
        </p:nvSpPr>
        <p:spPr>
          <a:xfrm>
            <a:off x="345358" y="6496050"/>
            <a:ext cx="115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Guidelines for Management of Incidental Pulmonary Nodules Detected on CT Images: From the </a:t>
            </a:r>
            <a:r>
              <a:rPr lang="en-US" dirty="0" err="1"/>
              <a:t>Fleischner</a:t>
            </a:r>
            <a:r>
              <a:rPr lang="en-US" dirty="0"/>
              <a:t> Society 2017. </a:t>
            </a:r>
          </a:p>
        </p:txBody>
      </p:sp>
    </p:spTree>
    <p:extLst>
      <p:ext uri="{BB962C8B-B14F-4D97-AF65-F5344CB8AC3E}">
        <p14:creationId xmlns:p14="http://schemas.microsoft.com/office/powerpoint/2010/main" val="1153674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81B50-792F-4A82-893F-631E8DDC6D53}"/>
              </a:ext>
            </a:extLst>
          </p:cNvPr>
          <p:cNvSpPr txBox="1">
            <a:spLocks/>
          </p:cNvSpPr>
          <p:nvPr/>
        </p:nvSpPr>
        <p:spPr>
          <a:xfrm>
            <a:off x="307258" y="119321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r>
              <a:rPr lang="en-US" b="1" dirty="0"/>
              <a:t>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6B218-605D-40D8-B7B8-A5388E5A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5400" y="596467"/>
            <a:ext cx="1849342" cy="5046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475764-3C20-40EE-AD02-AB9D48173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83" t="22519" r="6333" b="36592"/>
          <a:stretch/>
        </p:blipFill>
        <p:spPr>
          <a:xfrm>
            <a:off x="5281588" y="2661920"/>
            <a:ext cx="6603154" cy="257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DC5844-C8B1-44E0-B56C-D96417B07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0" t="29926" r="26667" b="25778"/>
          <a:stretch/>
        </p:blipFill>
        <p:spPr>
          <a:xfrm>
            <a:off x="697790" y="1248381"/>
            <a:ext cx="4055096" cy="260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90436-08D0-4A0C-81B0-5F6874EC69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00" t="35704" r="26667" b="19814"/>
          <a:stretch/>
        </p:blipFill>
        <p:spPr>
          <a:xfrm>
            <a:off x="697790" y="4022976"/>
            <a:ext cx="4055096" cy="26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62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981B50-792F-4A82-893F-631E8DDC6D53}"/>
              </a:ext>
            </a:extLst>
          </p:cNvPr>
          <p:cNvSpPr txBox="1">
            <a:spLocks/>
          </p:cNvSpPr>
          <p:nvPr/>
        </p:nvSpPr>
        <p:spPr>
          <a:xfrm>
            <a:off x="307258" y="119321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mờ</a:t>
            </a:r>
            <a:r>
              <a:rPr lang="en-US" b="1" dirty="0"/>
              <a:t>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6B218-605D-40D8-B7B8-A5388E5A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5400" y="596467"/>
            <a:ext cx="1849342" cy="5046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56C19-FA4D-4A62-9D31-943001B2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17505" r="8416" b="10074"/>
          <a:stretch/>
        </p:blipFill>
        <p:spPr>
          <a:xfrm>
            <a:off x="2128520" y="1101087"/>
            <a:ext cx="7934960" cy="547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6671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"/>
            <a:ext cx="31242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875" y="6350"/>
            <a:ext cx="8424050" cy="1146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(PA) hay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(AP)?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79EA2-B99D-4CF0-891C-B3F8BEA1B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7" t="18472" r="40156" b="14028"/>
          <a:stretch/>
        </p:blipFill>
        <p:spPr>
          <a:xfrm>
            <a:off x="1695450" y="1187450"/>
            <a:ext cx="5254232" cy="5127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5359D7-96DA-4173-ACD3-E2753A742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2" t="16805" r="48047" b="33889"/>
          <a:stretch/>
        </p:blipFill>
        <p:spPr>
          <a:xfrm>
            <a:off x="7400926" y="1190625"/>
            <a:ext cx="2724149" cy="259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1EC4B-8B95-4CA8-BFD9-74461F653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47" t="16805" r="18125" b="40417"/>
          <a:stretch/>
        </p:blipFill>
        <p:spPr>
          <a:xfrm>
            <a:off x="7400926" y="4010026"/>
            <a:ext cx="2724149" cy="2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7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sáng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tràn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phế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Nang – Hang </a:t>
            </a: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Liềm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84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367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sáng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29D6C-0B8C-4883-85E7-B0C466F31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16594" r="15500" b="11111"/>
          <a:stretch/>
        </p:blipFill>
        <p:spPr>
          <a:xfrm>
            <a:off x="1129071" y="914400"/>
            <a:ext cx="9933857" cy="570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A16233-9F31-45C6-AFDF-CC975C99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30" y="1116959"/>
            <a:ext cx="4298950" cy="46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52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sáng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EFBF6-8976-4E28-929C-8C8C212EE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19" y="1448323"/>
            <a:ext cx="8183721" cy="489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A54BD-CEF4-4DA9-BDC9-CBC1EFC00D1F}"/>
              </a:ext>
            </a:extLst>
          </p:cNvPr>
          <p:cNvSpPr txBox="1"/>
          <p:nvPr/>
        </p:nvSpPr>
        <p:spPr>
          <a:xfrm>
            <a:off x="5547360" y="641688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NANG</a:t>
            </a:r>
          </a:p>
        </p:txBody>
      </p:sp>
    </p:spTree>
    <p:extLst>
      <p:ext uri="{BB962C8B-B14F-4D97-AF65-F5344CB8AC3E}">
        <p14:creationId xmlns:p14="http://schemas.microsoft.com/office/powerpoint/2010/main" val="3365619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sáng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1D22C-0E54-4FF1-954B-D3791A8B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1690688"/>
            <a:ext cx="9287510" cy="4643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37B36-BB35-40B0-B7AC-83479CBB5FA3}"/>
              </a:ext>
            </a:extLst>
          </p:cNvPr>
          <p:cNvSpPr txBox="1"/>
          <p:nvPr/>
        </p:nvSpPr>
        <p:spPr>
          <a:xfrm>
            <a:off x="5547360" y="6416889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</a:t>
            </a:r>
          </a:p>
        </p:txBody>
      </p:sp>
    </p:spTree>
    <p:extLst>
      <p:ext uri="{BB962C8B-B14F-4D97-AF65-F5344CB8AC3E}">
        <p14:creationId xmlns:p14="http://schemas.microsoft.com/office/powerpoint/2010/main" val="2435561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đậm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/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sáng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0744C-D9E2-49F5-9D97-11AE42A1B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" t="3007" r="1293" b="2830"/>
          <a:stretch/>
        </p:blipFill>
        <p:spPr>
          <a:xfrm>
            <a:off x="172720" y="2155335"/>
            <a:ext cx="11846560" cy="3595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22FE2D-14A9-424B-8DBD-D43781D47748}"/>
              </a:ext>
            </a:extLst>
          </p:cNvPr>
          <p:cNvSpPr txBox="1"/>
          <p:nvPr/>
        </p:nvSpPr>
        <p:spPr>
          <a:xfrm>
            <a:off x="4328144" y="6215207"/>
            <a:ext cx="353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LIỀM KHÍ – U NẤM ASPERGILLUS</a:t>
            </a:r>
          </a:p>
        </p:txBody>
      </p:sp>
    </p:spTree>
    <p:extLst>
      <p:ext uri="{BB962C8B-B14F-4D97-AF65-F5344CB8AC3E}">
        <p14:creationId xmlns:p14="http://schemas.microsoft.com/office/powerpoint/2010/main" val="1723001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dạng</a:t>
            </a:r>
            <a:r>
              <a:rPr lang="en-US" b="1" dirty="0"/>
              <a:t> </a:t>
            </a:r>
            <a:r>
              <a:rPr lang="en-US" b="1" dirty="0" err="1"/>
              <a:t>đường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Suy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trái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Xẹp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dải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Xẹp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thùy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Sẹo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di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căn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6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 err="1"/>
              <a:t>Tổn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r>
              <a:rPr lang="en-US" b="1" dirty="0"/>
              <a:t> </a:t>
            </a:r>
            <a:r>
              <a:rPr lang="en-US" b="1" dirty="0" err="1"/>
              <a:t>dạng</a:t>
            </a:r>
            <a:r>
              <a:rPr lang="en-US" b="1" dirty="0"/>
              <a:t> </a:t>
            </a:r>
            <a:r>
              <a:rPr lang="en-US" b="1" dirty="0" err="1"/>
              <a:t>đường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EFCA3-77B8-42EB-B97F-9CD5861B3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6" t="16000" r="16500" b="7704"/>
          <a:stretch/>
        </p:blipFill>
        <p:spPr>
          <a:xfrm>
            <a:off x="40640" y="1778000"/>
            <a:ext cx="3711495" cy="385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36-year-old woman with shortness of breath">
            <a:extLst>
              <a:ext uri="{FF2B5EF4-FFF2-40B4-BE49-F238E27FC236}">
                <a16:creationId xmlns:a16="http://schemas.microsoft.com/office/drawing/2014/main" id="{51293185-DAE5-48EA-8BC5-750D080A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15" y="1778000"/>
            <a:ext cx="4074010" cy="385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E9657-7B0F-4D73-A3C8-9D1DB6390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000" b="3670"/>
          <a:stretch/>
        </p:blipFill>
        <p:spPr>
          <a:xfrm>
            <a:off x="7972505" y="1778000"/>
            <a:ext cx="4145280" cy="38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17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88" y="0"/>
            <a:ext cx="1178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500" b="1" dirty="0" err="1"/>
              <a:t>Tổn</a:t>
            </a:r>
            <a:r>
              <a:rPr lang="en-US" sz="4500" b="1" dirty="0"/>
              <a:t> </a:t>
            </a:r>
            <a:r>
              <a:rPr lang="en-US" sz="4500" b="1" dirty="0" err="1"/>
              <a:t>thương</a:t>
            </a:r>
            <a:r>
              <a:rPr lang="en-US" sz="4500" b="1" dirty="0"/>
              <a:t> </a:t>
            </a:r>
            <a:r>
              <a:rPr lang="en-US" sz="4500" b="1" dirty="0" err="1"/>
              <a:t>dạng</a:t>
            </a:r>
            <a:r>
              <a:rPr lang="en-US" sz="4500" b="1" dirty="0"/>
              <a:t> </a:t>
            </a:r>
            <a:r>
              <a:rPr lang="en-US" sz="4500" b="1" dirty="0" err="1"/>
              <a:t>đường</a:t>
            </a:r>
            <a:r>
              <a:rPr lang="en-US" sz="4500" b="1" dirty="0"/>
              <a:t>/ </a:t>
            </a:r>
            <a:r>
              <a:rPr lang="en-US" sz="4500" b="1" dirty="0" err="1"/>
              <a:t>hình</a:t>
            </a:r>
            <a:r>
              <a:rPr lang="en-US" sz="4500" b="1" dirty="0"/>
              <a:t> </a:t>
            </a:r>
            <a:r>
              <a:rPr lang="en-US" sz="4500" b="1" dirty="0" err="1"/>
              <a:t>mờ</a:t>
            </a:r>
            <a:r>
              <a:rPr lang="en-US" sz="4500" b="1" dirty="0"/>
              <a:t>/ </a:t>
            </a:r>
            <a:r>
              <a:rPr lang="en-US" sz="4500" b="1" dirty="0" err="1"/>
              <a:t>hình</a:t>
            </a:r>
            <a:r>
              <a:rPr lang="en-US" sz="4500" b="1" dirty="0"/>
              <a:t> </a:t>
            </a:r>
            <a:r>
              <a:rPr lang="en-US" sz="4500" b="1" dirty="0" err="1"/>
              <a:t>sáng</a:t>
            </a:r>
            <a:endParaRPr lang="en-US" sz="45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79B7CE-C82C-479E-8E62-ED47889E9CE1}"/>
              </a:ext>
            </a:extLst>
          </p:cNvPr>
          <p:cNvGrpSpPr/>
          <p:nvPr/>
        </p:nvGrpSpPr>
        <p:grpSpPr>
          <a:xfrm>
            <a:off x="416988" y="1612580"/>
            <a:ext cx="11358024" cy="4808539"/>
            <a:chOff x="944879" y="1338262"/>
            <a:chExt cx="12901774" cy="51234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830573-2976-48E5-B464-D17BF7433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583" t="23111" r="37584" b="23260"/>
            <a:stretch/>
          </p:blipFill>
          <p:spPr>
            <a:xfrm>
              <a:off x="944879" y="1338262"/>
              <a:ext cx="4217685" cy="51234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2694E2-3BD1-4EC9-A33D-50D9E8CCA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556"/>
            <a:stretch/>
          </p:blipFill>
          <p:spPr>
            <a:xfrm>
              <a:off x="5429406" y="1338262"/>
              <a:ext cx="8417247" cy="5123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93385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7FEA-A0BB-4FDE-9DFB-7C3B91A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câu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hỏi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phân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tích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XQuang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ngực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5492C-0A6A-4FBB-9189-44384FBF7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7212"/>
            <a:ext cx="102338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Phim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PA hay AP?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Hít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đủ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sâu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Cân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đối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Xương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có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Vòm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hoành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rõ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Bóng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có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Các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bờ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rõ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Rốn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phổi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Nhu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mô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phổi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có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Bệnh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cảnh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lâm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sàng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tương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ứng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B5735-04D9-45FB-9B31-E1BA9499A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6" t="14445" r="27734" b="9930"/>
          <a:stretch/>
        </p:blipFill>
        <p:spPr>
          <a:xfrm>
            <a:off x="6286499" y="1409700"/>
            <a:ext cx="4876801" cy="5186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2473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tham</a:t>
            </a:r>
            <a:r>
              <a:rPr lang="en-US" b="1" dirty="0"/>
              <a:t> </a:t>
            </a:r>
            <a:r>
              <a:rPr lang="en-US" b="1" dirty="0" err="1"/>
              <a:t>khảo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sz="2400" dirty="0">
                <a:solidFill>
                  <a:schemeClr val="accent6"/>
                </a:solidFill>
              </a:rPr>
              <a:t>The Chest </a:t>
            </a:r>
            <a:r>
              <a:rPr lang="en-US" sz="2400" dirty="0" err="1">
                <a:solidFill>
                  <a:schemeClr val="accent6"/>
                </a:solidFill>
              </a:rPr>
              <a:t>XRay</a:t>
            </a:r>
            <a:r>
              <a:rPr lang="en-US" sz="2400" dirty="0">
                <a:solidFill>
                  <a:schemeClr val="accent6"/>
                </a:solidFill>
              </a:rPr>
              <a:t> – A Survival Guide</a:t>
            </a:r>
          </a:p>
          <a:p>
            <a:pPr lvl="0" algn="just"/>
            <a:r>
              <a:rPr lang="en-US" sz="2400" dirty="0" err="1">
                <a:solidFill>
                  <a:schemeClr val="accent6"/>
                </a:solidFill>
              </a:rPr>
              <a:t>XQuang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Ngực</a:t>
            </a:r>
            <a:r>
              <a:rPr lang="en-US" sz="2400" dirty="0">
                <a:solidFill>
                  <a:schemeClr val="accent6"/>
                </a:solidFill>
              </a:rPr>
              <a:t> – PGS. </a:t>
            </a:r>
            <a:r>
              <a:rPr lang="en-US" sz="2400" dirty="0" err="1">
                <a:solidFill>
                  <a:schemeClr val="accent6"/>
                </a:solidFill>
              </a:rPr>
              <a:t>Phạm</a:t>
            </a:r>
            <a:r>
              <a:rPr lang="en-US" sz="2400" dirty="0">
                <a:solidFill>
                  <a:schemeClr val="accent6"/>
                </a:solidFill>
              </a:rPr>
              <a:t> Ngọc </a:t>
            </a:r>
            <a:r>
              <a:rPr lang="en-US" sz="2400" dirty="0" err="1">
                <a:solidFill>
                  <a:schemeClr val="accent6"/>
                </a:solidFill>
              </a:rPr>
              <a:t>Hoa</a:t>
            </a:r>
            <a:endParaRPr lang="en-US" sz="2400" dirty="0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DE99E-C237-4709-A57B-F5C0215EBCAF}"/>
              </a:ext>
            </a:extLst>
          </p:cNvPr>
          <p:cNvSpPr txBox="1"/>
          <p:nvPr/>
        </p:nvSpPr>
        <p:spPr>
          <a:xfrm>
            <a:off x="8342616" y="5715298"/>
            <a:ext cx="3669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haithanhmd1989@ump.edu.vn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Thắc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/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Team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0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"/>
            <a:ext cx="31242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875" y="6350"/>
            <a:ext cx="8424050" cy="1146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(PA) hay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(AP)?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B8218-130B-4CF8-85D2-8E53C4A72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6" t="46963" r="50750" b="6370"/>
          <a:stretch/>
        </p:blipFill>
        <p:spPr>
          <a:xfrm>
            <a:off x="1305560" y="1559063"/>
            <a:ext cx="3926840" cy="384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B72478-206F-474F-B014-BDCA0EFF1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8" t="21481" r="28500" b="21481"/>
          <a:stretch/>
        </p:blipFill>
        <p:spPr>
          <a:xfrm>
            <a:off x="5773915" y="1524000"/>
            <a:ext cx="5168406" cy="391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5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31242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875" y="-12700"/>
            <a:ext cx="8424050" cy="1146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(PA) hay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(AP)?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E5ACC-6D79-4518-8065-6349CB39B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7" t="19861" r="18516" b="7500"/>
          <a:stretch/>
        </p:blipFill>
        <p:spPr>
          <a:xfrm>
            <a:off x="1768483" y="1066799"/>
            <a:ext cx="8499468" cy="5619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03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875" y="330200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DAACC-FCC4-426E-BA32-484B2C8D3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1" t="26250" r="16484" b="22777"/>
          <a:stretch/>
        </p:blipFill>
        <p:spPr>
          <a:xfrm>
            <a:off x="1410092" y="1800224"/>
            <a:ext cx="9229334" cy="427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80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5108-F82A-45DA-9A94-D16646AC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82F0-7388-41D6-8B53-69B6D50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875" y="330200"/>
            <a:ext cx="7423925" cy="1146175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hít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21286-8A4E-400F-AD4F-57B5C5A5E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7" t="18472" r="40156" b="14028"/>
          <a:stretch/>
        </p:blipFill>
        <p:spPr>
          <a:xfrm>
            <a:off x="5934075" y="1476375"/>
            <a:ext cx="5254232" cy="512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65852-889E-4627-B612-801A14F61B57}"/>
              </a:ext>
            </a:extLst>
          </p:cNvPr>
          <p:cNvSpPr txBox="1"/>
          <p:nvPr/>
        </p:nvSpPr>
        <p:spPr>
          <a:xfrm>
            <a:off x="7391400" y="22024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F8138-17FA-4F61-B76A-1E6B5C0E0F2E}"/>
              </a:ext>
            </a:extLst>
          </p:cNvPr>
          <p:cNvSpPr txBox="1"/>
          <p:nvPr/>
        </p:nvSpPr>
        <p:spPr>
          <a:xfrm>
            <a:off x="7102538" y="258762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D465F-0735-4D52-8163-D3F9CD4E51BF}"/>
              </a:ext>
            </a:extLst>
          </p:cNvPr>
          <p:cNvSpPr txBox="1"/>
          <p:nvPr/>
        </p:nvSpPr>
        <p:spPr>
          <a:xfrm>
            <a:off x="6816788" y="311523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92267-137A-4E2B-B8FF-766F064E39C9}"/>
              </a:ext>
            </a:extLst>
          </p:cNvPr>
          <p:cNvSpPr txBox="1"/>
          <p:nvPr/>
        </p:nvSpPr>
        <p:spPr>
          <a:xfrm>
            <a:off x="6801039" y="367085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810878-1FD5-46E9-91D1-B7B1DB39966E}"/>
              </a:ext>
            </a:extLst>
          </p:cNvPr>
          <p:cNvSpPr txBox="1"/>
          <p:nvPr/>
        </p:nvSpPr>
        <p:spPr>
          <a:xfrm>
            <a:off x="6816788" y="42614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24E85-14EA-48D9-8826-A0A30745656F}"/>
              </a:ext>
            </a:extLst>
          </p:cNvPr>
          <p:cNvSpPr txBox="1"/>
          <p:nvPr/>
        </p:nvSpPr>
        <p:spPr>
          <a:xfrm>
            <a:off x="6796044" y="481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62E108-FD16-427B-81B8-6F4AB8272A95}"/>
              </a:ext>
            </a:extLst>
          </p:cNvPr>
          <p:cNvSpPr txBox="1"/>
          <p:nvPr/>
        </p:nvSpPr>
        <p:spPr>
          <a:xfrm>
            <a:off x="6783497" y="524803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7904A-D148-41F7-BC72-E094D8BA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14" y="1511300"/>
            <a:ext cx="438503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1495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FE57CB1B11440BCD12107BCD10307" ma:contentTypeVersion="13" ma:contentTypeDescription="Create a new document." ma:contentTypeScope="" ma:versionID="4abeb985fd771e86e8f61368cb882bcf">
  <xsd:schema xmlns:xsd="http://www.w3.org/2001/XMLSchema" xmlns:xs="http://www.w3.org/2001/XMLSchema" xmlns:p="http://schemas.microsoft.com/office/2006/metadata/properties" xmlns:ns2="d62cfb88-c9f5-440a-a294-7d451f7acc2d" xmlns:ns3="6974661b-99c1-42b6-9a95-0adf6dbf3e8c" targetNamespace="http://schemas.microsoft.com/office/2006/metadata/properties" ma:root="true" ma:fieldsID="681bfd8abc538ac4a728c46fa3b9717c" ns2:_="" ns3:_="">
    <xsd:import namespace="d62cfb88-c9f5-440a-a294-7d451f7acc2d"/>
    <xsd:import namespace="6974661b-99c1-42b6-9a95-0adf6dbf3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cfb88-c9f5-440a-a294-7d451f7ac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4661b-99c1-42b6-9a95-0adf6dbf3e8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D743D-9411-41F8-B80D-789EA7E6748F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B9475748-77BE-4ADC-8DEC-1158F574E64B}"/>
</file>

<file path=customXml/itemProps3.xml><?xml version="1.0" encoding="utf-8"?>
<ds:datastoreItem xmlns:ds="http://schemas.openxmlformats.org/officeDocument/2006/customXml" ds:itemID="{D15DF331-B69F-4C29-81FC-4E0931C80C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1521</Words>
  <Application>Microsoft Office PowerPoint</Application>
  <PresentationFormat>Màn hình rộng</PresentationFormat>
  <Paragraphs>202</Paragraphs>
  <Slides>59</Slides>
  <Notes>7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59</vt:i4>
      </vt:variant>
    </vt:vector>
  </HeadingPairs>
  <TitlesOfParts>
    <vt:vector size="60" baseType="lpstr">
      <vt:lpstr>Depth</vt:lpstr>
      <vt:lpstr>PHÂN TÍCH XQUANG NGỰC</vt:lpstr>
      <vt:lpstr>MỤC TIÊU</vt:lpstr>
      <vt:lpstr>Các bước phân tích XQuang ngực</vt:lpstr>
      <vt:lpstr>Kĩ thuật: </vt:lpstr>
      <vt:lpstr>Kĩ thuật: </vt:lpstr>
      <vt:lpstr>Kĩ thuật: </vt:lpstr>
      <vt:lpstr>Kĩ thuật: </vt:lpstr>
      <vt:lpstr>Kĩ thuật: </vt:lpstr>
      <vt:lpstr>Kĩ thuật: </vt:lpstr>
      <vt:lpstr>Kĩ thuật: </vt:lpstr>
      <vt:lpstr>Kĩ thuật: </vt:lpstr>
      <vt:lpstr>Kĩ thuật: </vt:lpstr>
      <vt:lpstr>Các cấu trúc giải phẫu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cấu trúc giải phẫu: </vt:lpstr>
      <vt:lpstr>Các hình ảnh bất thường nhu mô phổi</vt:lpstr>
      <vt:lpstr>Tổn thương tăng đậm độ/ Hình mờ</vt:lpstr>
      <vt:lpstr>Tổn thương tăng đậm độ/ Hình mờ</vt:lpstr>
      <vt:lpstr>Tổn thương tăng đậm độ/ Hình mờ</vt:lpstr>
      <vt:lpstr>Tổn thương tăng đậm độ/ Hình mờ</vt:lpstr>
      <vt:lpstr>Tổn thương tăng đậm độ/ Hình mờ</vt:lpstr>
      <vt:lpstr>Tổn thương tăng đậm độ/ Hình mờ</vt:lpstr>
      <vt:lpstr>Vị trí tổn thương: </vt:lpstr>
      <vt:lpstr>Vị trí tổn thương: </vt:lpstr>
      <vt:lpstr>Tổn thương tăng đậm độ/ Hình mờ</vt:lpstr>
      <vt:lpstr>Phân biệt tổn thương phế nang/ mô kẽ</vt:lpstr>
      <vt:lpstr>Phân biệt tổn thương phế nang/ mô kẽ</vt:lpstr>
      <vt:lpstr>Phân biệt tổn thương phế nang/ mô kẽ</vt:lpstr>
      <vt:lpstr>Phân biệt tổn thương phế nang/ mô kẽ</vt:lpstr>
      <vt:lpstr>Phân biệt tổn thương phế nang/ mô kẽ</vt:lpstr>
      <vt:lpstr>Phân biệt tổn thương phế nang/ mô kẽ</vt:lpstr>
      <vt:lpstr>Phân biệt tổn thương phế nang/ mô kẽ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Tổn thương giảm đậm độ/ Hình sáng</vt:lpstr>
      <vt:lpstr>Tổn thương giảm đậm độ/ Hình sáng</vt:lpstr>
      <vt:lpstr>Tổn thương giảm đậm độ/ Hình sáng</vt:lpstr>
      <vt:lpstr>Tổn thương giảm đậm độ/ Hình sáng</vt:lpstr>
      <vt:lpstr>Tổn thương giảm đậm độ/ Hình sáng</vt:lpstr>
      <vt:lpstr>Tổn thương dạng đường</vt:lpstr>
      <vt:lpstr>Tổn thương dạng đường</vt:lpstr>
      <vt:lpstr>Tổn thương dạng đường/ hình mờ/ hình sáng</vt:lpstr>
      <vt:lpstr>10 câu hỏi khi phân tích XQuang ngực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DỊCH MÀNG PHỔI</dc:title>
  <dc:creator>Nguyen Hai Thanh Ngo</dc:creator>
  <cp:lastModifiedBy>Mai Kim Hoàng</cp:lastModifiedBy>
  <cp:revision>139</cp:revision>
  <dcterms:created xsi:type="dcterms:W3CDTF">2019-06-21T10:53:26Z</dcterms:created>
  <dcterms:modified xsi:type="dcterms:W3CDTF">2021-05-16T00:52:46Z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0x0101009CBFE57CB1B11440BCD12107BCD10307</vt:lpwstr>
  </property>
</Properties>
</file>